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65" r:id="rId5"/>
    <p:sldId id="262" r:id="rId6"/>
    <p:sldId id="263" r:id="rId7"/>
    <p:sldId id="266" r:id="rId8"/>
    <p:sldId id="264" r:id="rId9"/>
    <p:sldId id="269" r:id="rId10"/>
    <p:sldId id="267" r:id="rId11"/>
    <p:sldId id="270" r:id="rId12"/>
    <p:sldId id="272" r:id="rId13"/>
    <p:sldId id="271" r:id="rId14"/>
    <p:sldId id="27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0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5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2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0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2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6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3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2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548D6-8F29-40BE-8651-6B773D67616A}" type="datetimeFigureOut">
              <a:rPr lang="ko-KR" altLang="en-US" smtClean="0"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A328B-E33D-4129-B5A3-043009981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6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표지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397667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모델 앙상블 테스트 결과</a:t>
            </a:r>
            <a:endParaRPr lang="ko-KR" altLang="en-US" sz="2800" b="1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23533"/>
              </p:ext>
            </p:extLst>
          </p:nvPr>
        </p:nvGraphicFramePr>
        <p:xfrm>
          <a:off x="716827" y="1104659"/>
          <a:ext cx="5156200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381718152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3702873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9035083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구분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ReCall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772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99.51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2147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99.60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17067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98.08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98.59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0057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99.29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99.63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1771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 </a:t>
                      </a:r>
                      <a:r>
                        <a:rPr lang="en-US" altLang="ko-KR" sz="1100" u="none" strike="noStrike">
                          <a:effectLst/>
                        </a:rPr>
                        <a:t>99.35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      </a:t>
                      </a:r>
                      <a:r>
                        <a:rPr lang="en-US" altLang="ko-KR" sz="1100" u="none" strike="noStrike">
                          <a:effectLst/>
                        </a:rPr>
                        <a:t>99.57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94102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716827" y="2165189"/>
            <a:ext cx="5156200" cy="196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9839" y="2835728"/>
            <a:ext cx="370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정확도와 리콜지수 소폭 상승 </a:t>
            </a:r>
            <a:endParaRPr lang="en-US" altLang="ko-KR" sz="2000" b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23145" y="2361959"/>
            <a:ext cx="1460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* FT – Fine tuned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7" y="3296104"/>
            <a:ext cx="6887536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98549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히든 데이터셋 테스트</a:t>
            </a:r>
            <a:endParaRPr lang="ko-KR" altLang="en-US" sz="2800" b="1"/>
          </a:p>
        </p:txBody>
      </p:sp>
      <p:sp>
        <p:nvSpPr>
          <p:cNvPr id="6" name="TextBox 5"/>
          <p:cNvSpPr txBox="1"/>
          <p:nvPr/>
        </p:nvSpPr>
        <p:spPr>
          <a:xfrm>
            <a:off x="512517" y="875668"/>
            <a:ext cx="370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산불 위성 사진 구글 이미지 검색</a:t>
            </a:r>
            <a:endParaRPr lang="en-US" altLang="ko-KR" b="1" smtClean="0"/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정상 </a:t>
            </a:r>
            <a:r>
              <a:rPr lang="en-US" altLang="ko-KR" b="1" smtClean="0"/>
              <a:t>: 50</a:t>
            </a:r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산불 </a:t>
            </a:r>
            <a:r>
              <a:rPr lang="en-US" altLang="ko-KR" b="1" smtClean="0"/>
              <a:t>: 46</a:t>
            </a:r>
            <a:endParaRPr lang="ko-KR" altLang="en-US" b="1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59508"/>
              </p:ext>
            </p:extLst>
          </p:nvPr>
        </p:nvGraphicFramePr>
        <p:xfrm>
          <a:off x="644091" y="1952897"/>
          <a:ext cx="4635500" cy="167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085268288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95741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762907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구분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정확도 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78466"/>
                  </a:ext>
                </a:extLst>
              </a:tr>
              <a:tr h="2095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앙상블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67.00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640263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FT), ResNet(Full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1351528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Custom, ResNET(Layer4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62.00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656033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ResNET(Layer4 FT),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69.00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1747002"/>
                  </a:ext>
                </a:extLst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개별모델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ResNET(Layer4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66.00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736568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ResNet(Full FT)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58.00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67988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GoogleNET(Inception5b FT)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68.75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568137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336072" y="2791097"/>
            <a:ext cx="3943519" cy="2067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941" r="2941"/>
          <a:stretch/>
        </p:blipFill>
        <p:spPr>
          <a:xfrm>
            <a:off x="6905553" y="3934870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943" r="943"/>
          <a:stretch/>
        </p:blipFill>
        <p:spPr>
          <a:xfrm>
            <a:off x="9352094" y="3934870"/>
            <a:ext cx="216000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33" b="133"/>
          <a:stretch/>
        </p:blipFill>
        <p:spPr>
          <a:xfrm>
            <a:off x="6905553" y="1034276"/>
            <a:ext cx="2160000" cy="21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094" y="1034276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20719" y="617068"/>
            <a:ext cx="86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정상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6820719" y="3501877"/>
            <a:ext cx="86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산불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542733" y="3965472"/>
            <a:ext cx="734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smtClean="0">
                <a:sym typeface="Wingdings" panose="05000000000000000000" pitchFamily="2" charset="2"/>
              </a:rPr>
              <a:t>추가 학습 데이터 부족으로 증강기법을 통한 </a:t>
            </a:r>
            <a:endParaRPr lang="en-US" altLang="ko-KR" b="1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smtClean="0">
                <a:sym typeface="Wingdings" panose="05000000000000000000" pitchFamily="2" charset="2"/>
              </a:rPr>
              <a:t>정확도 향상 시도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3699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53" y="924329"/>
            <a:ext cx="3818583" cy="5545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2517" y="130818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이미지 증강 </a:t>
            </a:r>
            <a:r>
              <a:rPr lang="en-US" altLang="ko-KR" sz="2800" b="1" smtClean="0"/>
              <a:t>(Augmentation)</a:t>
            </a:r>
            <a:endParaRPr lang="ko-KR" altLang="en-US" sz="2800" b="1"/>
          </a:p>
        </p:txBody>
      </p:sp>
      <p:sp>
        <p:nvSpPr>
          <p:cNvPr id="18" name="TextBox 17"/>
          <p:cNvSpPr txBox="1"/>
          <p:nvPr/>
        </p:nvSpPr>
        <p:spPr>
          <a:xfrm>
            <a:off x="859757" y="669160"/>
            <a:ext cx="86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origin</a:t>
            </a:r>
            <a:endParaRPr lang="ko-KR" altLang="en-US" sz="1400" b="1"/>
          </a:p>
        </p:txBody>
      </p:sp>
      <p:sp>
        <p:nvSpPr>
          <p:cNvPr id="21" name="TextBox 20"/>
          <p:cNvSpPr txBox="1"/>
          <p:nvPr/>
        </p:nvSpPr>
        <p:spPr>
          <a:xfrm>
            <a:off x="1794673" y="66916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GaussianBlur</a:t>
            </a:r>
            <a:endParaRPr lang="ko-KR" altLang="en-US" sz="1400" b="1"/>
          </a:p>
        </p:txBody>
      </p:sp>
      <p:sp>
        <p:nvSpPr>
          <p:cNvPr id="22" name="TextBox 21"/>
          <p:cNvSpPr txBox="1"/>
          <p:nvPr/>
        </p:nvSpPr>
        <p:spPr>
          <a:xfrm>
            <a:off x="3148911" y="66916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HorizontalFlip</a:t>
            </a:r>
            <a:endParaRPr lang="ko-KR" altLang="en-US" sz="1400" b="1"/>
          </a:p>
        </p:txBody>
      </p:sp>
      <p:sp>
        <p:nvSpPr>
          <p:cNvPr id="23" name="TextBox 22"/>
          <p:cNvSpPr txBox="1"/>
          <p:nvPr/>
        </p:nvSpPr>
        <p:spPr>
          <a:xfrm>
            <a:off x="512517" y="214493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Invert</a:t>
            </a:r>
            <a:endParaRPr lang="ko-KR" altLang="en-US" sz="1400" b="1"/>
          </a:p>
        </p:txBody>
      </p:sp>
      <p:sp>
        <p:nvSpPr>
          <p:cNvPr id="24" name="TextBox 23"/>
          <p:cNvSpPr txBox="1"/>
          <p:nvPr/>
        </p:nvSpPr>
        <p:spPr>
          <a:xfrm>
            <a:off x="1855180" y="214493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Solarize</a:t>
            </a:r>
            <a:endParaRPr lang="ko-KR" altLang="en-US" sz="1400" b="1"/>
          </a:p>
        </p:txBody>
      </p:sp>
      <p:sp>
        <p:nvSpPr>
          <p:cNvPr id="25" name="TextBox 24"/>
          <p:cNvSpPr txBox="1"/>
          <p:nvPr/>
        </p:nvSpPr>
        <p:spPr>
          <a:xfrm>
            <a:off x="2943720" y="2144932"/>
            <a:ext cx="180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Sharpness</a:t>
            </a:r>
            <a:endParaRPr lang="ko-KR" altLang="en-US" sz="1400" b="1"/>
          </a:p>
        </p:txBody>
      </p:sp>
      <p:sp>
        <p:nvSpPr>
          <p:cNvPr id="26" name="TextBox 25"/>
          <p:cNvSpPr txBox="1"/>
          <p:nvPr/>
        </p:nvSpPr>
        <p:spPr>
          <a:xfrm>
            <a:off x="512517" y="359012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Autocontrast</a:t>
            </a:r>
            <a:endParaRPr lang="ko-KR" altLang="en-US" sz="1400" b="1"/>
          </a:p>
        </p:txBody>
      </p:sp>
      <p:sp>
        <p:nvSpPr>
          <p:cNvPr id="27" name="TextBox 26"/>
          <p:cNvSpPr txBox="1"/>
          <p:nvPr/>
        </p:nvSpPr>
        <p:spPr>
          <a:xfrm>
            <a:off x="1855180" y="3607482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Posterize</a:t>
            </a:r>
            <a:endParaRPr lang="ko-KR" altLang="en-US" sz="1400" b="1"/>
          </a:p>
        </p:txBody>
      </p:sp>
      <p:sp>
        <p:nvSpPr>
          <p:cNvPr id="28" name="TextBox 27"/>
          <p:cNvSpPr txBox="1"/>
          <p:nvPr/>
        </p:nvSpPr>
        <p:spPr>
          <a:xfrm>
            <a:off x="2943720" y="3600048"/>
            <a:ext cx="180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Equalize</a:t>
            </a:r>
            <a:endParaRPr lang="ko-KR" altLang="en-US" sz="1400" b="1"/>
          </a:p>
        </p:txBody>
      </p:sp>
      <p:sp>
        <p:nvSpPr>
          <p:cNvPr id="29" name="TextBox 28"/>
          <p:cNvSpPr txBox="1"/>
          <p:nvPr/>
        </p:nvSpPr>
        <p:spPr>
          <a:xfrm>
            <a:off x="512517" y="5052670"/>
            <a:ext cx="1397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Erasing</a:t>
            </a:r>
            <a:endParaRPr lang="ko-KR" altLang="en-US" sz="1400" b="1"/>
          </a:p>
        </p:txBody>
      </p:sp>
      <p:sp>
        <p:nvSpPr>
          <p:cNvPr id="30" name="TextBox 29"/>
          <p:cNvSpPr txBox="1"/>
          <p:nvPr/>
        </p:nvSpPr>
        <p:spPr>
          <a:xfrm>
            <a:off x="1729502" y="5052670"/>
            <a:ext cx="152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/>
              <a:t>Complex</a:t>
            </a:r>
            <a:endParaRPr lang="ko-KR" altLang="en-US" sz="1400" b="1"/>
          </a:p>
        </p:txBody>
      </p:sp>
      <p:sp>
        <p:nvSpPr>
          <p:cNvPr id="32" name="TextBox 31"/>
          <p:cNvSpPr txBox="1"/>
          <p:nvPr/>
        </p:nvSpPr>
        <p:spPr>
          <a:xfrm>
            <a:off x="4858088" y="1157546"/>
            <a:ext cx="69855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좌우 반전 </a:t>
            </a:r>
            <a:r>
              <a:rPr lang="en-US" altLang="ko-KR" b="1" smtClean="0"/>
              <a:t>: HorizontalFlip</a:t>
            </a:r>
          </a:p>
          <a:p>
            <a:r>
              <a:rPr lang="en-US" altLang="ko-KR" b="1"/>
              <a:t> </a:t>
            </a:r>
            <a:r>
              <a:rPr lang="en-US" altLang="ko-KR" b="1" smtClean="0"/>
              <a:t>- </a:t>
            </a:r>
            <a:r>
              <a:rPr lang="ko-KR" altLang="en-US" b="1" smtClean="0"/>
              <a:t>위성사진은 남북 방향이 정해져있으므로 상하반전 미사용</a:t>
            </a:r>
            <a:endParaRPr lang="en-US" altLang="ko-KR" b="1" smtClean="0"/>
          </a:p>
          <a:p>
            <a:r>
              <a:rPr lang="en-US" altLang="ko-KR" b="1" smtClean="0"/>
              <a:t> - </a:t>
            </a:r>
            <a:r>
              <a:rPr lang="ko-KR" altLang="en-US" b="1" smtClean="0"/>
              <a:t>크롭의 경우 산불 특징</a:t>
            </a:r>
            <a:r>
              <a:rPr lang="en-US" altLang="ko-KR" b="1" smtClean="0"/>
              <a:t>(</a:t>
            </a:r>
            <a:r>
              <a:rPr lang="ko-KR" altLang="en-US" b="1" smtClean="0"/>
              <a:t>연기 등</a:t>
            </a:r>
            <a:r>
              <a:rPr lang="en-US" altLang="ko-KR" b="1" smtClean="0"/>
              <a:t>)</a:t>
            </a:r>
            <a:r>
              <a:rPr lang="ko-KR" altLang="en-US" b="1" smtClean="0"/>
              <a:t>이 어느정도 범위에 있는지 알 수 없어 적용하지 않음</a:t>
            </a:r>
            <a:r>
              <a:rPr lang="en-US" altLang="ko-KR" b="1"/>
              <a:t> </a:t>
            </a:r>
            <a:r>
              <a:rPr lang="en-US" altLang="ko-KR" b="1" smtClean="0"/>
              <a:t>(</a:t>
            </a:r>
            <a:r>
              <a:rPr lang="ko-KR" altLang="en-US" b="1" smtClean="0"/>
              <a:t>배율을 고정한다면 꼭 할 필요도 없음</a:t>
            </a:r>
            <a:r>
              <a:rPr lang="en-US" altLang="ko-KR" b="1" smtClean="0"/>
              <a:t>)</a:t>
            </a:r>
            <a:endParaRPr lang="en-US" altLang="ko-KR" b="1" smtClean="0"/>
          </a:p>
          <a:p>
            <a:endParaRPr lang="en-US" altLang="ko-KR" b="1"/>
          </a:p>
          <a:p>
            <a:r>
              <a:rPr lang="ko-KR" altLang="en-US" b="1" smtClean="0"/>
              <a:t>노이즈 생성 </a:t>
            </a:r>
            <a:r>
              <a:rPr lang="en-US" altLang="ko-KR" b="1" smtClean="0"/>
              <a:t>: GaussianBlur, Solarize, Equalize, Erasing</a:t>
            </a:r>
          </a:p>
          <a:p>
            <a:endParaRPr lang="en-US" altLang="ko-KR" b="1"/>
          </a:p>
          <a:p>
            <a:r>
              <a:rPr lang="ko-KR" altLang="en-US" b="1" smtClean="0"/>
              <a:t>색상 및 특징 부각 </a:t>
            </a:r>
            <a:r>
              <a:rPr lang="en-US" altLang="ko-KR" b="1" smtClean="0"/>
              <a:t>: Invert, Sharpness, Autocontrast, Posterize</a:t>
            </a:r>
          </a:p>
          <a:p>
            <a:endParaRPr lang="en-US" altLang="ko-KR" b="1" smtClean="0"/>
          </a:p>
          <a:p>
            <a:r>
              <a:rPr lang="ko-KR" altLang="en-US" b="1" smtClean="0"/>
              <a:t>랜덤 중복 증강 </a:t>
            </a:r>
            <a:r>
              <a:rPr lang="en-US" altLang="ko-KR" b="1" smtClean="0"/>
              <a:t>: transforms.Compose([Random..])</a:t>
            </a:r>
          </a:p>
          <a:p>
            <a:endParaRPr lang="en-US" altLang="ko-KR" b="1"/>
          </a:p>
          <a:p>
            <a:endParaRPr lang="en-US" altLang="ko-KR" b="1" smtClean="0"/>
          </a:p>
          <a:p>
            <a:r>
              <a:rPr lang="ko-KR" altLang="en-US" b="1" smtClean="0"/>
              <a:t>위 내용 표로 만들고 간략한 설명 추가하면 좋을 듯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171255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30818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증강 데이터 학습 결과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26257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517" y="130818"/>
            <a:ext cx="232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개요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7" y="1220478"/>
            <a:ext cx="232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서비스 개요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98106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목차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61181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3481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팀원소개 및 역할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49161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8" y="140676"/>
            <a:ext cx="519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수행 절차 및 방법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120618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주제 및 선정 배경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6" y="1697471"/>
            <a:ext cx="90018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산불 증가 추이</a:t>
            </a:r>
            <a:r>
              <a:rPr lang="en-US" altLang="ko-KR" sz="2800" b="1" smtClean="0"/>
              <a:t>, </a:t>
            </a:r>
            <a:r>
              <a:rPr lang="ko-KR" altLang="en-US" sz="2800" b="1" smtClean="0"/>
              <a:t>산불 사진</a:t>
            </a:r>
            <a:endParaRPr lang="en-US" altLang="ko-KR" sz="2800" b="1" smtClean="0"/>
          </a:p>
          <a:p>
            <a:r>
              <a:rPr lang="ko-KR" altLang="en-US" sz="2800" b="1" smtClean="0"/>
              <a:t>최근 기상이변으로 인한 산불 증가 관련 기사</a:t>
            </a:r>
            <a:endParaRPr lang="en-US" altLang="ko-KR" sz="2800" b="1" smtClean="0"/>
          </a:p>
          <a:p>
            <a:r>
              <a:rPr lang="ko-KR" altLang="en-US" sz="2800" b="1" smtClean="0"/>
              <a:t>조기 탐지의 중요성 언급</a:t>
            </a:r>
            <a:endParaRPr lang="en-US" altLang="ko-KR" sz="2800" b="1" smtClean="0"/>
          </a:p>
        </p:txBody>
      </p:sp>
    </p:spTree>
    <p:extLst>
      <p:ext uri="{BB962C8B-B14F-4D97-AF65-F5344CB8AC3E}">
        <p14:creationId xmlns:p14="http://schemas.microsoft.com/office/powerpoint/2010/main" val="303276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프로젝트 개요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6" y="1697471"/>
            <a:ext cx="11247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위성 사진을 통한 산불 탐지</a:t>
            </a:r>
            <a:endParaRPr lang="en-US" altLang="ko-KR" sz="2800" b="1" smtClean="0"/>
          </a:p>
          <a:p>
            <a:r>
              <a:rPr lang="en-US" altLang="ko-KR" sz="2800" b="1"/>
              <a:t> </a:t>
            </a:r>
            <a:r>
              <a:rPr lang="en-US" altLang="ko-KR" sz="2800" b="1" smtClean="0"/>
              <a:t>- CNN </a:t>
            </a:r>
            <a:r>
              <a:rPr lang="ko-KR" altLang="en-US" sz="2800" b="1" smtClean="0"/>
              <a:t>모델을 통한 학습 및 앙상블을 이용한 정확도 향상</a:t>
            </a:r>
            <a:endParaRPr lang="en-US" altLang="ko-KR" sz="2800" b="1" smtClean="0"/>
          </a:p>
          <a:p>
            <a:r>
              <a:rPr lang="ko-KR" altLang="en-US" sz="2800" b="1" smtClean="0"/>
              <a:t>탐지 시 가까운 실 거리의 산불 감시 요원 및 관제소에 알림</a:t>
            </a:r>
            <a:r>
              <a:rPr lang="en-US" altLang="ko-KR" sz="2800" b="1"/>
              <a:t> </a:t>
            </a:r>
            <a:r>
              <a:rPr lang="ko-KR" altLang="en-US" sz="2800" b="1" smtClean="0"/>
              <a:t>발송</a:t>
            </a:r>
            <a:endParaRPr lang="en-US" altLang="ko-KR" sz="2800" b="1" smtClean="0"/>
          </a:p>
          <a:p>
            <a:r>
              <a:rPr lang="en-US" altLang="ko-KR" sz="2800" b="1"/>
              <a:t> </a:t>
            </a:r>
            <a:r>
              <a:rPr lang="en-US" altLang="ko-KR" sz="2800" b="1" smtClean="0"/>
              <a:t>- </a:t>
            </a:r>
            <a:r>
              <a:rPr lang="ko-KR" altLang="en-US" sz="2800" b="1" smtClean="0"/>
              <a:t>조기 대응으로 피해 최소화</a:t>
            </a:r>
            <a:endParaRPr lang="en-US" altLang="ko-KR" sz="2800" b="1" smtClean="0"/>
          </a:p>
          <a:p>
            <a:endParaRPr lang="en-US" altLang="ko-KR" sz="2800" b="1" smtClean="0"/>
          </a:p>
        </p:txBody>
      </p:sp>
    </p:spTree>
    <p:extLst>
      <p:ext uri="{BB962C8B-B14F-4D97-AF65-F5344CB8AC3E}">
        <p14:creationId xmlns:p14="http://schemas.microsoft.com/office/powerpoint/2010/main" val="286133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데이터 소개</a:t>
            </a:r>
            <a:endParaRPr lang="ko-KR" altLang="en-US" sz="2800" b="1"/>
          </a:p>
        </p:txBody>
      </p:sp>
      <p:sp>
        <p:nvSpPr>
          <p:cNvPr id="3" name="TextBox 2"/>
          <p:cNvSpPr txBox="1"/>
          <p:nvPr/>
        </p:nvSpPr>
        <p:spPr>
          <a:xfrm>
            <a:off x="512517" y="717696"/>
            <a:ext cx="25200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출처 </a:t>
            </a:r>
            <a:r>
              <a:rPr lang="en-US" altLang="ko-KR" sz="2000" b="1" smtClean="0"/>
              <a:t>: </a:t>
            </a:r>
            <a:r>
              <a:rPr lang="ko-KR" altLang="en-US" sz="2000" b="1" smtClean="0"/>
              <a:t>캐글</a:t>
            </a:r>
            <a:endParaRPr lang="en-US" altLang="ko-KR" sz="2000" b="1" smtClean="0"/>
          </a:p>
          <a:p>
            <a:r>
              <a:rPr lang="en-US" altLang="ko-KR" sz="2000" b="1" smtClean="0"/>
              <a:t>Train set (30249) 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14499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15750</a:t>
            </a:r>
          </a:p>
          <a:p>
            <a:r>
              <a:rPr lang="en-US" altLang="ko-KR" sz="2000" b="1" smtClean="0"/>
              <a:t>valid set (6300)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2820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3480</a:t>
            </a:r>
          </a:p>
          <a:p>
            <a:r>
              <a:rPr lang="en-US" altLang="ko-KR" sz="2000" b="1" smtClean="0"/>
              <a:t>test set (6299)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정상 </a:t>
            </a:r>
            <a:r>
              <a:rPr lang="en-US" altLang="ko-KR" sz="2000" b="1" smtClean="0"/>
              <a:t>: 2820</a:t>
            </a:r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산불 </a:t>
            </a:r>
            <a:r>
              <a:rPr lang="en-US" altLang="ko-KR" sz="2000" b="1" smtClean="0"/>
              <a:t>: 3479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6" y="717696"/>
            <a:ext cx="2340000" cy="23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6" y="717696"/>
            <a:ext cx="2340000" cy="23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4331" y="317586"/>
            <a:ext cx="597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</a:t>
            </a:r>
            <a:r>
              <a:rPr lang="en-US" altLang="ko-KR" sz="2000" b="1" smtClean="0"/>
              <a:t>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4331" y="3436964"/>
            <a:ext cx="109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정상</a:t>
            </a:r>
            <a:r>
              <a:rPr lang="en-US" altLang="ko-KR" sz="2000" b="1" smtClean="0"/>
              <a:t>(0)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727" y="3837074"/>
            <a:ext cx="2340000" cy="23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96" y="3837074"/>
            <a:ext cx="2340000" cy="23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6" y="3837074"/>
            <a:ext cx="2340000" cy="23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66" y="717696"/>
            <a:ext cx="2340000" cy="23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4331" y="6356287"/>
            <a:ext cx="597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 초기 사진으로 육안으로 구분이 어려움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121912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66" r="166"/>
          <a:stretch/>
        </p:blipFill>
        <p:spPr>
          <a:xfrm>
            <a:off x="744063" y="873650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66" r="166"/>
          <a:stretch/>
        </p:blipFill>
        <p:spPr>
          <a:xfrm>
            <a:off x="2644428" y="873650"/>
            <a:ext cx="1800000" cy="180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166" b="166"/>
          <a:stretch/>
        </p:blipFill>
        <p:spPr>
          <a:xfrm>
            <a:off x="4544793" y="873650"/>
            <a:ext cx="1800000" cy="18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248" r="248"/>
          <a:stretch/>
        </p:blipFill>
        <p:spPr>
          <a:xfrm>
            <a:off x="6445158" y="873650"/>
            <a:ext cx="1800000" cy="18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414" r="414"/>
          <a:stretch/>
        </p:blipFill>
        <p:spPr>
          <a:xfrm>
            <a:off x="744063" y="4661380"/>
            <a:ext cx="1800000" cy="18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493" r="493"/>
          <a:stretch/>
        </p:blipFill>
        <p:spPr>
          <a:xfrm>
            <a:off x="2644428" y="4661380"/>
            <a:ext cx="1800000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t="165" b="165"/>
          <a:stretch/>
        </p:blipFill>
        <p:spPr>
          <a:xfrm>
            <a:off x="4544793" y="4661380"/>
            <a:ext cx="1800000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l="578" r="578"/>
          <a:stretch/>
        </p:blipFill>
        <p:spPr>
          <a:xfrm>
            <a:off x="6445158" y="4661380"/>
            <a:ext cx="1800000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rcRect t="84" b="84"/>
          <a:stretch/>
        </p:blipFill>
        <p:spPr>
          <a:xfrm>
            <a:off x="8345523" y="873650"/>
            <a:ext cx="1800000" cy="18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888" y="873650"/>
            <a:ext cx="1796995" cy="180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5888" y="4661380"/>
            <a:ext cx="1800000" cy="180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5523" y="4661380"/>
            <a:ext cx="1800000" cy="180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1573595"/>
            <a:ext cx="110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산불</a:t>
            </a:r>
            <a:endParaRPr lang="en-US" altLang="ko-KR" sz="2000" b="1" smtClean="0"/>
          </a:p>
        </p:txBody>
      </p:sp>
      <p:sp>
        <p:nvSpPr>
          <p:cNvPr id="30" name="TextBox 29"/>
          <p:cNvSpPr txBox="1"/>
          <p:nvPr/>
        </p:nvSpPr>
        <p:spPr>
          <a:xfrm>
            <a:off x="47501" y="5361325"/>
            <a:ext cx="110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정상</a:t>
            </a:r>
            <a:endParaRPr lang="en-US" altLang="ko-KR" sz="2000" b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289122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원본</a:t>
            </a:r>
            <a:endParaRPr lang="en-US" altLang="ko-KR" sz="2000" b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3189487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R</a:t>
            </a:r>
            <a:endParaRPr lang="en-US" altLang="ko-KR" sz="2000" b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5089852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G</a:t>
            </a:r>
            <a:endParaRPr lang="en-US" altLang="ko-KR" sz="2000" b="1" smtClean="0"/>
          </a:p>
        </p:txBody>
      </p:sp>
      <p:sp>
        <p:nvSpPr>
          <p:cNvPr id="34" name="TextBox 33"/>
          <p:cNvSpPr txBox="1"/>
          <p:nvPr/>
        </p:nvSpPr>
        <p:spPr>
          <a:xfrm>
            <a:off x="6990217" y="3467460"/>
            <a:ext cx="709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94842" y="3467460"/>
            <a:ext cx="90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Edge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43134" y="3467460"/>
            <a:ext cx="140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/>
              <a:t>Contour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9081" y="276690"/>
            <a:ext cx="89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다각도로 이미지를 변형해봐도 육안으로 식별 어려움 </a:t>
            </a:r>
            <a:r>
              <a:rPr lang="en-US" altLang="ko-KR" sz="2000" b="1" smtClean="0">
                <a:sym typeface="Wingdings" panose="05000000000000000000" pitchFamily="2" charset="2"/>
              </a:rPr>
              <a:t> </a:t>
            </a:r>
            <a:r>
              <a:rPr lang="ko-KR" altLang="en-US" sz="2000" b="1" smtClean="0">
                <a:sym typeface="Wingdings" panose="05000000000000000000" pitchFamily="2" charset="2"/>
              </a:rPr>
              <a:t>딥러닝 필요성</a:t>
            </a:r>
            <a:r>
              <a:rPr lang="ko-KR" altLang="en-US" sz="2000" b="1" smtClean="0"/>
              <a:t> </a:t>
            </a:r>
            <a:endParaRPr lang="en-US" altLang="ko-KR" sz="2000" b="1" smtClean="0"/>
          </a:p>
        </p:txBody>
      </p:sp>
    </p:spTree>
    <p:extLst>
      <p:ext uri="{BB962C8B-B14F-4D97-AF65-F5344CB8AC3E}">
        <p14:creationId xmlns:p14="http://schemas.microsoft.com/office/powerpoint/2010/main" val="222341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517" y="140676"/>
            <a:ext cx="48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단일 모델 학습 결과</a:t>
            </a:r>
            <a:endParaRPr lang="ko-KR" altLang="en-US" sz="28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84" y="302963"/>
            <a:ext cx="4172017" cy="15541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40" y="1845342"/>
            <a:ext cx="4254550" cy="1554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485" y="3399728"/>
            <a:ext cx="4172017" cy="1543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625" y="4331859"/>
            <a:ext cx="360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↑그래프로 표현</a:t>
            </a:r>
            <a:r>
              <a:rPr lang="en-US" altLang="ko-KR" sz="2800" b="1" smtClean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815" y="1681823"/>
            <a:ext cx="6316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정확도 </a:t>
            </a:r>
            <a:r>
              <a:rPr lang="en-US" altLang="ko-KR" sz="2000" b="1" smtClean="0"/>
              <a:t>95% </a:t>
            </a:r>
            <a:r>
              <a:rPr lang="ko-KR" altLang="en-US" sz="2000" b="1" smtClean="0"/>
              <a:t>이상 </a:t>
            </a:r>
            <a:r>
              <a:rPr lang="en-US" altLang="ko-KR" sz="2000" b="1" smtClean="0"/>
              <a:t>Recall </a:t>
            </a:r>
            <a:r>
              <a:rPr lang="ko-KR" altLang="en-US" sz="2000" b="1" smtClean="0"/>
              <a:t>높은 순</a:t>
            </a:r>
            <a:endParaRPr lang="en-US" altLang="ko-KR" sz="2000" b="1" smtClean="0"/>
          </a:p>
          <a:p>
            <a:r>
              <a:rPr lang="en-US" altLang="ko-KR" sz="2000" b="1"/>
              <a:t> </a:t>
            </a:r>
            <a:r>
              <a:rPr lang="en-US" altLang="ko-KR" sz="2000" b="1" smtClean="0"/>
              <a:t>- </a:t>
            </a:r>
            <a:r>
              <a:rPr lang="ko-KR" altLang="en-US" sz="2000" b="1" smtClean="0"/>
              <a:t>실제 산불을 아니라고 오탐하는 경우가 적어야 함</a:t>
            </a:r>
            <a:endParaRPr lang="en-US" altLang="ko-KR" sz="2000" b="1" smtClean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84891"/>
              </p:ext>
            </p:extLst>
          </p:nvPr>
        </p:nvGraphicFramePr>
        <p:xfrm>
          <a:off x="700990" y="2453009"/>
          <a:ext cx="6438032" cy="1383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004">
                  <a:extLst>
                    <a:ext uri="{9D8B030D-6E8A-4147-A177-3AD203B41FA5}">
                      <a16:colId xmlns:a16="http://schemas.microsoft.com/office/drawing/2014/main" val="2941540306"/>
                    </a:ext>
                  </a:extLst>
                </a:gridCol>
                <a:gridCol w="1501150">
                  <a:extLst>
                    <a:ext uri="{9D8B030D-6E8A-4147-A177-3AD203B41FA5}">
                      <a16:colId xmlns:a16="http://schemas.microsoft.com/office/drawing/2014/main" val="1192404111"/>
                    </a:ext>
                  </a:extLst>
                </a:gridCol>
                <a:gridCol w="1289721">
                  <a:extLst>
                    <a:ext uri="{9D8B030D-6E8A-4147-A177-3AD203B41FA5}">
                      <a16:colId xmlns:a16="http://schemas.microsoft.com/office/drawing/2014/main" val="2779888282"/>
                    </a:ext>
                  </a:extLst>
                </a:gridCol>
                <a:gridCol w="1258006">
                  <a:extLst>
                    <a:ext uri="{9D8B030D-6E8A-4147-A177-3AD203B41FA5}">
                      <a16:colId xmlns:a16="http://schemas.microsoft.com/office/drawing/2014/main" val="2341225377"/>
                    </a:ext>
                  </a:extLst>
                </a:gridCol>
                <a:gridCol w="570860">
                  <a:extLst>
                    <a:ext uri="{9D8B030D-6E8A-4147-A177-3AD203B41FA5}">
                      <a16:colId xmlns:a16="http://schemas.microsoft.com/office/drawing/2014/main" val="4026470821"/>
                    </a:ext>
                  </a:extLst>
                </a:gridCol>
                <a:gridCol w="1004291">
                  <a:extLst>
                    <a:ext uri="{9D8B030D-6E8A-4147-A177-3AD203B41FA5}">
                      <a16:colId xmlns:a16="http://schemas.microsoft.com/office/drawing/2014/main" val="1480114377"/>
                    </a:ext>
                  </a:extLst>
                </a:gridCol>
              </a:tblGrid>
              <a:tr h="197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업데이트 레이어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학습 파라미터 수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 정확도 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Test Set)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ReCall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 Pretrained </a:t>
                      </a:r>
                      <a:r>
                        <a:rPr lang="ko-KR" altLang="en-US" sz="900" u="none" strike="noStrike">
                          <a:effectLst/>
                        </a:rPr>
                        <a:t>학습셋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2181952616"/>
                  </a:ext>
                </a:extLst>
              </a:tr>
              <a:tr h="19771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ResNET50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65.07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74.25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?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3640017050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4,098.00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97.06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99.51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882261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Layer4,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</a:t>
                      </a:r>
                      <a:r>
                        <a:rPr lang="en-US" altLang="ko-KR" sz="900" u="none" strike="noStrike">
                          <a:effectLst/>
                        </a:rPr>
                        <a:t>4,466,690.00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99.14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99.51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09931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Full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</a:t>
                      </a:r>
                      <a:r>
                        <a:rPr lang="en-US" altLang="ko-KR" sz="900" u="none" strike="noStrike">
                          <a:effectLst/>
                        </a:rPr>
                        <a:t>23,512,130.00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97.67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98.88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93314"/>
                  </a:ext>
                </a:extLst>
              </a:tr>
              <a:tr h="1977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GoogleNET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77.11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83.85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?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extLst>
                  <a:ext uri="{0D108BD9-81ED-4DB2-BD59-A6C34878D82A}">
                    <a16:rowId xmlns:a16="http://schemas.microsoft.com/office/drawing/2014/main" val="3670690627"/>
                  </a:ext>
                </a:extLst>
              </a:tr>
              <a:tr h="197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Inception5b, FC Layer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</a:t>
                      </a:r>
                      <a:r>
                        <a:rPr lang="en-US" altLang="ko-KR" sz="900" u="none" strike="noStrike">
                          <a:effectLst/>
                        </a:rPr>
                        <a:t>1,349,090.00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                 </a:t>
                      </a:r>
                      <a:r>
                        <a:rPr lang="en-US" altLang="ko-KR" sz="900" u="none" strike="noStrike">
                          <a:effectLst/>
                        </a:rPr>
                        <a:t>98.54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     </a:t>
                      </a:r>
                      <a:r>
                        <a:rPr lang="en-US" altLang="ko-KR" sz="900" u="none" strike="noStrike">
                          <a:effectLst/>
                        </a:rPr>
                        <a:t>98.59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197" marR="6197" marT="619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426419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485" y="5080268"/>
            <a:ext cx="4184970" cy="151524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16284" y="3049929"/>
            <a:ext cx="4595149" cy="196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21124" y="3808639"/>
            <a:ext cx="252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배치사이즈 </a:t>
            </a:r>
            <a:r>
              <a:rPr lang="en-US" altLang="ko-KR" sz="1400" b="1" smtClean="0"/>
              <a:t>: 20</a:t>
            </a:r>
          </a:p>
          <a:p>
            <a:r>
              <a:rPr lang="en-US" altLang="ko-KR" sz="1400" b="1" smtClean="0"/>
              <a:t>epoch : 10</a:t>
            </a:r>
          </a:p>
        </p:txBody>
      </p:sp>
    </p:spTree>
    <p:extLst>
      <p:ext uri="{BB962C8B-B14F-4D97-AF65-F5344CB8AC3E}">
        <p14:creationId xmlns:p14="http://schemas.microsoft.com/office/powerpoint/2010/main" val="186472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525</Words>
  <Application>Microsoft Office PowerPoint</Application>
  <PresentationFormat>와이드스크린</PresentationFormat>
  <Paragraphs>150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</dc:creator>
  <cp:lastModifiedBy>HS</cp:lastModifiedBy>
  <cp:revision>123</cp:revision>
  <dcterms:created xsi:type="dcterms:W3CDTF">2024-05-17T06:07:06Z</dcterms:created>
  <dcterms:modified xsi:type="dcterms:W3CDTF">2024-05-28T05:10:29Z</dcterms:modified>
</cp:coreProperties>
</file>